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7" r:id="rId3"/>
    <p:sldId id="258" r:id="rId4"/>
    <p:sldId id="260" r:id="rId5"/>
    <p:sldId id="268" r:id="rId6"/>
    <p:sldId id="269" r:id="rId7"/>
    <p:sldId id="272" r:id="rId8"/>
    <p:sldId id="257" r:id="rId9"/>
    <p:sldId id="270" r:id="rId10"/>
    <p:sldId id="271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5E3"/>
    <a:srgbClr val="8EB4E3"/>
    <a:srgbClr val="99FF66"/>
    <a:srgbClr val="EA00F0"/>
    <a:srgbClr val="04D0E6"/>
    <a:srgbClr val="CCCCFF"/>
    <a:srgbClr val="CCECFF"/>
    <a:srgbClr val="99CCFF"/>
    <a:srgbClr val="3BC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31" autoAdjust="0"/>
  </p:normalViewPr>
  <p:slideViewPr>
    <p:cSldViewPr>
      <p:cViewPr varScale="1">
        <p:scale>
          <a:sx n="52" d="100"/>
          <a:sy n="52" d="100"/>
        </p:scale>
        <p:origin x="282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71E88-C598-4D14-8484-1AF9561AF745}" type="datetimeFigureOut">
              <a:rPr lang="ko-KR" altLang="en-US" smtClean="0"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0E7FB-E34C-4F60-BCC3-F14E69DD7E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52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0E7FB-E34C-4F60-BCC3-F14E69DD7EA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98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0E7FB-E34C-4F60-BCC3-F14E69DD7EA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7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0E7FB-E34C-4F60-BCC3-F14E69DD7EA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368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0E7FB-E34C-4F60-BCC3-F14E69DD7EA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03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0E7FB-E34C-4F60-BCC3-F14E69DD7EA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725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20E7FB-E34C-4F60-BCC3-F14E69DD7EA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81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79.png"/><Relationship Id="rId4" Type="http://schemas.openxmlformats.org/officeDocument/2006/relationships/image" Target="../media/image74.png"/><Relationship Id="rId9" Type="http://schemas.openxmlformats.org/officeDocument/2006/relationships/image" Target="../media/image7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16.png"/><Relationship Id="rId3" Type="http://schemas.openxmlformats.org/officeDocument/2006/relationships/image" Target="../media/image54.png"/><Relationship Id="rId21" Type="http://schemas.openxmlformats.org/officeDocument/2006/relationships/image" Target="../media/image71.jp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7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19" Type="http://schemas.openxmlformats.org/officeDocument/2006/relationships/image" Target="../media/image69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53838" y="-198810"/>
            <a:ext cx="10650721" cy="10596946"/>
            <a:chOff x="-353838" y="-198810"/>
            <a:chExt cx="10650721" cy="105969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53838" y="-198810"/>
              <a:ext cx="10650721" cy="105969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4733" y="-137931"/>
            <a:ext cx="9649076" cy="10561576"/>
            <a:chOff x="9474733" y="-137931"/>
            <a:chExt cx="9649076" cy="105615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46162" y="-5200974"/>
              <a:ext cx="19304762" cy="2112381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4733" y="-137931"/>
              <a:ext cx="9649076" cy="1056157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00670" y="5005718"/>
            <a:ext cx="3949615" cy="16456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4196" y="3676557"/>
            <a:ext cx="6765283" cy="12433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65425" y="2558250"/>
            <a:ext cx="1742963" cy="5180952"/>
            <a:chOff x="-765425" y="2558250"/>
            <a:chExt cx="1742963" cy="51809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41615" y="7996"/>
              <a:ext cx="3495238" cy="10361905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765425" y="2558250"/>
              <a:ext cx="1742963" cy="5180952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5400000">
            <a:off x="-2059880" y="3545639"/>
            <a:ext cx="4745904" cy="5028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43779" y="6617439"/>
            <a:ext cx="2585129" cy="8996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AF03C2-06ED-41DE-8FD8-A4C6E1AF7BA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350" y="7430544"/>
            <a:ext cx="3146163" cy="3146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926466" y="0"/>
            <a:ext cx="7359248" cy="10285714"/>
            <a:chOff x="10926466" y="0"/>
            <a:chExt cx="735924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26466" y="0"/>
              <a:ext cx="735924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097" y="563812"/>
            <a:ext cx="3725520" cy="10056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87" y="1469830"/>
            <a:ext cx="4771284" cy="4571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0306" y="2516663"/>
            <a:ext cx="15411694" cy="6696580"/>
            <a:chOff x="590306" y="2516663"/>
            <a:chExt cx="11398547" cy="66965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14456" y="-681182"/>
              <a:ext cx="22800000" cy="13400000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0306" y="2516663"/>
              <a:ext cx="11398547" cy="669658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3D6BF16-9E35-4CD0-B6B6-F3746772DC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390900"/>
            <a:ext cx="2159857" cy="21598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67EDEA-C94D-45CC-BE72-C786DBDAB9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0" y="-574885"/>
            <a:ext cx="2446163" cy="2446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8DFD8A-F402-4B09-9DFE-91C3546E9341}"/>
              </a:ext>
            </a:extLst>
          </p:cNvPr>
          <p:cNvSpPr txBox="1"/>
          <p:nvPr/>
        </p:nvSpPr>
        <p:spPr>
          <a:xfrm>
            <a:off x="4503251" y="3695189"/>
            <a:ext cx="10668000" cy="206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1. 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유튜브 활용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건설 현장 </a:t>
            </a:r>
            <a:r>
              <a:rPr lang="ko-KR" altLang="en-US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노동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자의 주 연령층</a:t>
            </a:r>
            <a:r>
              <a:rPr lang="ko-KR" altLang="en-US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이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자주 사용</a:t>
            </a:r>
            <a:r>
              <a:rPr lang="ko-KR" altLang="en-US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하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는</a:t>
            </a:r>
            <a:r>
              <a:rPr lang="en-US" altLang="ko-KR" sz="2800" kern="1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유튜브를 이용할 예정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채널을 만들어 앱 사용법을 간단한 영상으로 제작하여 업로드할 예정</a:t>
            </a:r>
          </a:p>
          <a:p>
            <a:endParaRPr lang="ko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C798B32-93E7-4525-9C57-F3152E366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793" y="6083547"/>
            <a:ext cx="3183392" cy="21273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1A5A73-D686-4EDB-B6A8-AFCFEA1D6F78}"/>
              </a:ext>
            </a:extLst>
          </p:cNvPr>
          <p:cNvSpPr txBox="1"/>
          <p:nvPr/>
        </p:nvSpPr>
        <p:spPr>
          <a:xfrm>
            <a:off x="1062457" y="6247554"/>
            <a:ext cx="10668000" cy="2521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2. 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건설 회사에 문의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건설 회사에 직접 이메일을 통하여 앱을 홍보하고</a:t>
            </a:r>
            <a:r>
              <a:rPr lang="en-US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, 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초기 이용자를 위한 </a:t>
            </a:r>
            <a:r>
              <a:rPr lang="en-US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  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간단한 이벤트 제공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(ex, 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초기 </a:t>
            </a:r>
            <a:r>
              <a:rPr lang="ko-KR" altLang="en-US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노동</a:t>
            </a:r>
            <a:r>
              <a:rPr lang="ko-KR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자 목록 입력</a:t>
            </a:r>
            <a:r>
              <a:rPr lang="en-US" altLang="ko-KR" sz="2800" kern="100" dirty="0"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rPr>
              <a:t>)</a:t>
            </a:r>
            <a:endParaRPr lang="ko-KR" altLang="ko-KR" sz="2800" kern="100" dirty="0">
              <a:effectLst/>
              <a:latin typeface="나눔스퀘어 Bold" panose="020B0600000101010101" pitchFamily="50" charset="-127"/>
              <a:ea typeface="나눔스퀘어 Bold" panose="020B0600000101010101" pitchFamily="50" charset="-127"/>
              <a:cs typeface="Arial" panose="020B0604020202020204" pitchFamily="34" charset="0"/>
            </a:endParaRPr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B7B918-95A0-4265-B9C4-22ACF5F3B3D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807" y="7601576"/>
            <a:ext cx="1390650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9029" y="0"/>
            <a:ext cx="9687821" cy="10285714"/>
            <a:chOff x="-879029" y="0"/>
            <a:chExt cx="9687821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9029" y="0"/>
              <a:ext cx="9687821" cy="10285714"/>
            </a:xfrm>
            <a:prstGeom prst="rect">
              <a:avLst/>
            </a:prstGeom>
          </p:spPr>
        </p:pic>
      </p:grpSp>
      <p:pic>
        <p:nvPicPr>
          <p:cNvPr id="14" name="Object 13">
            <a:extLst>
              <a:ext uri="{FF2B5EF4-FFF2-40B4-BE49-F238E27FC236}">
                <a16:creationId xmlns:a16="http://schemas.microsoft.com/office/drawing/2014/main" id="{952F7950-66F4-429F-9596-6E56500435A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5550" y="1485900"/>
            <a:ext cx="11330082" cy="723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Object 16">
            <a:extLst>
              <a:ext uri="{FF2B5EF4-FFF2-40B4-BE49-F238E27FC236}">
                <a16:creationId xmlns:a16="http://schemas.microsoft.com/office/drawing/2014/main" id="{0DBD107C-A001-4424-B61D-05FAF410273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4600" y="1899474"/>
            <a:ext cx="4629053" cy="10764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93184BF-6EC0-40FD-8401-C5094637235F}"/>
              </a:ext>
            </a:extLst>
          </p:cNvPr>
          <p:cNvSpPr txBox="1"/>
          <p:nvPr/>
        </p:nvSpPr>
        <p:spPr>
          <a:xfrm>
            <a:off x="2133601" y="3009900"/>
            <a:ext cx="8268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발전하는 기술 하지만 그대로인 사고 발생률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6A2F724-FB00-49DD-BCCF-1381F6854D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152901"/>
            <a:ext cx="5614889" cy="332726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DB6B37E-F5CA-4CCB-970F-9C14E6A5A4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3695701"/>
            <a:ext cx="5357955" cy="4576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72EF91-514D-4C86-B6DD-FE38394E81ED}"/>
              </a:ext>
            </a:extLst>
          </p:cNvPr>
          <p:cNvSpPr txBox="1"/>
          <p:nvPr/>
        </p:nvSpPr>
        <p:spPr>
          <a:xfrm>
            <a:off x="478296" y="8028430"/>
            <a:ext cx="10882194" cy="620747"/>
          </a:xfrm>
          <a:prstGeom prst="rect">
            <a:avLst/>
          </a:prstGeom>
          <a:solidFill>
            <a:schemeClr val="bg1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rgbClr val="0635E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노동자들의 안전 용품 상태 점검과 시설 점검을 통해 사고 발생률을 줄이도록 유도하자</a:t>
            </a:r>
            <a:r>
              <a:rPr lang="en-US" altLang="ko-KR" sz="2400" b="1" kern="0" spc="0" dirty="0">
                <a:solidFill>
                  <a:srgbClr val="0635E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400" b="1" kern="0" spc="0" dirty="0">
              <a:solidFill>
                <a:srgbClr val="0635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DF25D04-F69D-4CEF-B69D-321B1BAEC3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287" y="-658510"/>
            <a:ext cx="2446163" cy="24461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E9D6B0-E12B-4C6A-9722-CEFD44A5531C}"/>
              </a:ext>
            </a:extLst>
          </p:cNvPr>
          <p:cNvSpPr txBox="1"/>
          <p:nvPr/>
        </p:nvSpPr>
        <p:spPr>
          <a:xfrm>
            <a:off x="11645632" y="1750635"/>
            <a:ext cx="6449214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건설 강국의 나라 대한민국이지만 </a:t>
            </a:r>
            <a:r>
              <a:rPr lang="ko-KR" altLang="en-US" sz="2500" b="1" dirty="0">
                <a:solidFill>
                  <a:srgbClr val="0635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 장비 미착용으로 인한 사고 발생률</a:t>
            </a: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여전한 추세다</a:t>
            </a:r>
            <a:r>
              <a:rPr lang="en-US" altLang="ko-KR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500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2500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en-US" altLang="ko-KR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 산업혁명에 걸맞는 속도로 발전하는 기구 및 장비들은 가득하나</a:t>
            </a:r>
            <a:r>
              <a:rPr lang="en-US" altLang="ko-KR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이에 대한 </a:t>
            </a:r>
            <a:r>
              <a:rPr lang="ko-KR" altLang="en-US" sz="2500" dirty="0">
                <a:solidFill>
                  <a:srgbClr val="0635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미착용은 방지할 방법이 뚜렷하지 않다</a:t>
            </a:r>
            <a:r>
              <a:rPr lang="en-US" altLang="ko-KR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</a:p>
          <a:p>
            <a:endParaRPr lang="en-US" altLang="ko-KR" sz="2500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그와 동시에 관리 부족과 노후화로 인한 </a:t>
            </a:r>
            <a:r>
              <a:rPr lang="ko-KR" altLang="en-US" sz="2500" dirty="0">
                <a:solidFill>
                  <a:srgbClr val="0635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화재 대비 시설의 미작동</a:t>
            </a: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</a:t>
            </a:r>
            <a:r>
              <a:rPr lang="ko-KR" altLang="en-US" sz="25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인해</a:t>
            </a:r>
            <a:r>
              <a:rPr lang="en-US" altLang="ko-KR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‘</a:t>
            </a:r>
            <a:r>
              <a:rPr lang="ko-KR" altLang="en-US" sz="2500" dirty="0" err="1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쿠팡</a:t>
            </a: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화재 사건</a:t>
            </a:r>
            <a:r>
              <a:rPr lang="en-US" altLang="ko-KR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같은 비운의 사고는 여전히 발생하고 있다</a:t>
            </a:r>
            <a:r>
              <a:rPr lang="en-US" altLang="ko-KR" sz="25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just"/>
            <a:endParaRPr lang="en-US" altLang="ko-KR" sz="2500" dirty="0">
              <a:solidFill>
                <a:srgbClr val="00206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just">
              <a:buFont typeface="Wingdings" panose="05000000000000000000" pitchFamily="2" charset="2"/>
              <a:buChar char="l"/>
            </a:pPr>
            <a:r>
              <a:rPr lang="ko-KR" altLang="en-US" sz="2500" spc="-2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발전하는 기술과는 반대로 </a:t>
            </a:r>
            <a:r>
              <a:rPr lang="ko-KR" altLang="en-US" sz="2500" spc="-200" dirty="0">
                <a:solidFill>
                  <a:srgbClr val="0635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안전의식은 그 자리에 머물러있다</a:t>
            </a:r>
            <a:r>
              <a:rPr lang="en-US" altLang="ko-KR" sz="2500" spc="-2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endParaRPr lang="en-US" altLang="ko-KR" sz="24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/>
            <a:endParaRPr lang="en-US" altLang="ko-KR" sz="2700" dirty="0">
              <a:solidFill>
                <a:srgbClr val="0635E3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r"/>
            <a:r>
              <a:rPr lang="ko-KR" altLang="en-US" sz="2700" dirty="0">
                <a:solidFill>
                  <a:srgbClr val="0635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 어플은 안전의식의 수준과 안전 시설의 관리 효율을 증가시키기 위해</a:t>
            </a:r>
            <a:r>
              <a:rPr lang="en-US" altLang="ko-KR" sz="2700" dirty="0">
                <a:solidFill>
                  <a:srgbClr val="0635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700" dirty="0">
                <a:solidFill>
                  <a:srgbClr val="0635E3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개발하고자 한다</a:t>
            </a:r>
            <a:r>
              <a:rPr lang="en-US" altLang="ko-KR" sz="27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700" dirty="0">
              <a:solidFill>
                <a:srgbClr val="0635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2249992"/>
            <a:ext cx="18285714" cy="8037008"/>
            <a:chOff x="0" y="2248706"/>
            <a:chExt cx="18285714" cy="8037008"/>
          </a:xfrm>
          <a:solidFill>
            <a:srgbClr val="0070C0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48706"/>
              <a:ext cx="18285714" cy="8037008"/>
            </a:xfrm>
            <a:prstGeom prst="rect">
              <a:avLst/>
            </a:prstGeom>
            <a:grpFill/>
          </p:spPr>
        </p:pic>
      </p:grpSp>
      <p:pic>
        <p:nvPicPr>
          <p:cNvPr id="117" name="Object 61">
            <a:extLst>
              <a:ext uri="{FF2B5EF4-FFF2-40B4-BE49-F238E27FC236}">
                <a16:creationId xmlns:a16="http://schemas.microsoft.com/office/drawing/2014/main" id="{3E3D1755-D576-44B6-93F2-814C610E1E1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579951"/>
            <a:ext cx="1899636" cy="1005689"/>
          </a:xfrm>
          <a:prstGeom prst="rect">
            <a:avLst/>
          </a:prstGeom>
        </p:spPr>
      </p:pic>
      <p:pic>
        <p:nvPicPr>
          <p:cNvPr id="118" name="Object 62">
            <a:extLst>
              <a:ext uri="{FF2B5EF4-FFF2-40B4-BE49-F238E27FC236}">
                <a16:creationId xmlns:a16="http://schemas.microsoft.com/office/drawing/2014/main" id="{F7616F0E-6410-4FD4-945B-D29BC3C805D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190" y="1485969"/>
            <a:ext cx="3521640" cy="4571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5E54F3-1767-446E-88F3-6E7E07C44E31}"/>
              </a:ext>
            </a:extLst>
          </p:cNvPr>
          <p:cNvSpPr txBox="1"/>
          <p:nvPr/>
        </p:nvSpPr>
        <p:spPr>
          <a:xfrm>
            <a:off x="11658600" y="3467100"/>
            <a:ext cx="725610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▷</a:t>
            </a: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관리자</a:t>
            </a:r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장비 인식</a:t>
            </a:r>
            <a:r>
              <a:rPr lang="en-US" altLang="ko-KR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 기능 가능</a:t>
            </a:r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시설물 인식</a:t>
            </a:r>
            <a:r>
              <a:rPr lang="en-US" altLang="ko-KR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 </a:t>
            </a: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체크 기능 가능</a:t>
            </a:r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위의 점검 기능 결과를 서버에 기록</a:t>
            </a:r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▷ 노동자</a:t>
            </a:r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코드로 본인 인증</a:t>
            </a:r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본인인증 후 개인 안전 장비 점검 </a:t>
            </a:r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수행</a:t>
            </a:r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 장비 착용 여부를 노동자의 </a:t>
            </a:r>
            <a:endParaRPr lang="en-US" altLang="ko-KR" sz="30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30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차트에 작성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76DDC03-8196-4B6D-B368-F3698ADBB6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7200" y="-643131"/>
            <a:ext cx="2446163" cy="24461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B2CFA55-1004-4958-92DB-67DFEF159C10}"/>
              </a:ext>
            </a:extLst>
          </p:cNvPr>
          <p:cNvSpPr/>
          <p:nvPr/>
        </p:nvSpPr>
        <p:spPr>
          <a:xfrm>
            <a:off x="9372600" y="8953500"/>
            <a:ext cx="1905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2F84E1-70C9-4105-BBAF-0578C8C987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3" r="12503"/>
          <a:stretch/>
        </p:blipFill>
        <p:spPr>
          <a:xfrm>
            <a:off x="304800" y="2458223"/>
            <a:ext cx="10972800" cy="7567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93D2F6-43EF-4944-8C3D-9C75B348835C}"/>
              </a:ext>
            </a:extLst>
          </p:cNvPr>
          <p:cNvSpPr/>
          <p:nvPr/>
        </p:nvSpPr>
        <p:spPr>
          <a:xfrm>
            <a:off x="8153400" y="9023211"/>
            <a:ext cx="1219200" cy="539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n>
                  <a:solidFill>
                    <a:sysClr val="windowText" lastClr="000000"/>
                  </a:solidFill>
                </a:ln>
              </a:rPr>
              <a:t>노동자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E2ECC17-1147-4ACD-986F-E7CD61F2C336}"/>
              </a:ext>
            </a:extLst>
          </p:cNvPr>
          <p:cNvSpPr/>
          <p:nvPr/>
        </p:nvSpPr>
        <p:spPr>
          <a:xfrm>
            <a:off x="0" y="6067553"/>
            <a:ext cx="18288000" cy="4195374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49DF0A64-0871-4014-AF4C-9AE5A512F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554" y="-635108"/>
            <a:ext cx="2446163" cy="2446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812939-F6E2-4825-B74C-EAA733B1D184}"/>
              </a:ext>
            </a:extLst>
          </p:cNvPr>
          <p:cNvSpPr txBox="1"/>
          <p:nvPr/>
        </p:nvSpPr>
        <p:spPr>
          <a:xfrm>
            <a:off x="6458609" y="2343888"/>
            <a:ext cx="116071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건설 노동자의 </a:t>
            </a:r>
            <a:r>
              <a:rPr lang="ko-KR" altLang="en-US" sz="28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 장비 착용 여부를 판단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해줄 수 있는 프로그램 구현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 카메라 앞에 서서 전신을 비추면 프로그램이 자동으로 안전장비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착용 여부를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판단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머신러닝을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이용하여 구현할 예정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400" dirty="0">
              <a:solidFill>
                <a:srgbClr val="0635E3"/>
              </a:solidFill>
              <a:latin typeface="빙그레 따옴체" panose="02030503000000000000" pitchFamily="18" charset="-127"/>
              <a:ea typeface="빙그레 따옴체" panose="02030503000000000000" pitchFamily="18" charset="-127"/>
            </a:endParaRPr>
          </a:p>
          <a:p>
            <a:endParaRPr lang="en-US" altLang="ko-KR" sz="1800" dirty="0">
              <a:solidFill>
                <a:srgbClr val="0635E3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D53B49-2E42-454E-962F-56439A538AB7}"/>
              </a:ext>
            </a:extLst>
          </p:cNvPr>
          <p:cNvSpPr txBox="1"/>
          <p:nvPr/>
        </p:nvSpPr>
        <p:spPr>
          <a:xfrm>
            <a:off x="974965" y="6449114"/>
            <a:ext cx="1028992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착용 여부를 판단 후 </a:t>
            </a:r>
            <a:r>
              <a:rPr lang="ko-KR" altLang="en-US" sz="28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자동으로 당일 기록 엑셀 파일에 작성 </a:t>
            </a:r>
            <a:endParaRPr lang="en-US" altLang="ko-KR" sz="2800" dirty="0">
              <a:solidFill>
                <a:srgbClr val="0635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당일 직원들이 모두 검사를 맡으면 전체 기록이 서버에 저장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저장된 파일들은 앱에서 제공하는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점검기록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노동자 관리자 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모두</a:t>
            </a:r>
            <a:r>
              <a:rPr lang="ko-KR" altLang="en-US" sz="28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</a:t>
            </a:r>
            <a:r>
              <a:rPr lang="ko-KR" altLang="en-US" sz="28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관리자는 기록을 수정 할 수 있음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직원 이름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전화번호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D3F3DC-8968-4A15-954D-2901722121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11221" r="11219" b="111"/>
          <a:stretch/>
        </p:blipFill>
        <p:spPr>
          <a:xfrm>
            <a:off x="11722090" y="6362700"/>
            <a:ext cx="5956310" cy="3577374"/>
          </a:xfrm>
          <a:prstGeom prst="rect">
            <a:avLst/>
          </a:prstGeom>
        </p:spPr>
      </p:pic>
      <p:pic>
        <p:nvPicPr>
          <p:cNvPr id="69" name="Object 4">
            <a:extLst>
              <a:ext uri="{FF2B5EF4-FFF2-40B4-BE49-F238E27FC236}">
                <a16:creationId xmlns:a16="http://schemas.microsoft.com/office/drawing/2014/main" id="{A11ABA83-D8A5-4D4C-9AEE-25CD5D81943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097" y="549507"/>
            <a:ext cx="3725531" cy="1005692"/>
          </a:xfrm>
          <a:prstGeom prst="rect">
            <a:avLst/>
          </a:prstGeom>
        </p:spPr>
      </p:pic>
      <p:pic>
        <p:nvPicPr>
          <p:cNvPr id="70" name="Object 5">
            <a:extLst>
              <a:ext uri="{FF2B5EF4-FFF2-40B4-BE49-F238E27FC236}">
                <a16:creationId xmlns:a16="http://schemas.microsoft.com/office/drawing/2014/main" id="{637F2537-B1C9-4271-A91F-E2D98F74C9F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439" y="1455525"/>
            <a:ext cx="3792814" cy="457131"/>
          </a:xfrm>
          <a:prstGeom prst="rect">
            <a:avLst/>
          </a:prstGeom>
        </p:spPr>
      </p:pic>
      <p:pic>
        <p:nvPicPr>
          <p:cNvPr id="5" name="그림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7DCF388D-D1AF-4B2E-AD81-0823BB4046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" r="4115" b="11432"/>
          <a:stretch/>
        </p:blipFill>
        <p:spPr>
          <a:xfrm>
            <a:off x="1802873" y="1992548"/>
            <a:ext cx="3912127" cy="38191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9E5E06-4B50-4E9C-8A98-F52DDE3E2515}"/>
              </a:ext>
            </a:extLst>
          </p:cNvPr>
          <p:cNvSpPr/>
          <p:nvPr/>
        </p:nvSpPr>
        <p:spPr>
          <a:xfrm>
            <a:off x="0" y="5998034"/>
            <a:ext cx="18288000" cy="4264893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49DF0A64-0871-4014-AF4C-9AE5A512F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554" y="-635108"/>
            <a:ext cx="2446163" cy="2446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812939-F6E2-4825-B74C-EAA733B1D184}"/>
              </a:ext>
            </a:extLst>
          </p:cNvPr>
          <p:cNvSpPr txBox="1"/>
          <p:nvPr/>
        </p:nvSpPr>
        <p:spPr>
          <a:xfrm>
            <a:off x="7768016" y="1892498"/>
            <a:ext cx="1056569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카메라로 </a:t>
            </a:r>
            <a:r>
              <a:rPr lang="ko-KR" altLang="en-US" sz="28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화재 시설물을 인식 후 시설물에 해당하는 체크리스트 제공 </a:t>
            </a:r>
            <a:endParaRPr lang="en-US" altLang="ko-KR" sz="2800" dirty="0">
              <a:solidFill>
                <a:srgbClr val="0635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관리자는 현장에 존재하는 시설물들을 모두 점검 후 부분적으로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수정하거나 추가적인 정보를 기입할 수 있음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앱 자체에서 주기적으로 시설물을 점검하도록 </a:t>
            </a:r>
            <a:r>
              <a:rPr lang="ko-KR" altLang="en-US" sz="28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알림 제공</a:t>
            </a:r>
            <a:endParaRPr lang="en-US" altLang="ko-KR" sz="2800" dirty="0">
              <a:solidFill>
                <a:srgbClr val="0635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</a:t>
            </a: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머신러닝을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이미지 인식 기술 구현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D53B49-2E42-454E-962F-56439A538AB7}"/>
              </a:ext>
            </a:extLst>
          </p:cNvPr>
          <p:cNvSpPr txBox="1"/>
          <p:nvPr/>
        </p:nvSpPr>
        <p:spPr>
          <a:xfrm>
            <a:off x="916241" y="6604561"/>
            <a:ext cx="1003154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관리자가 점검을 마치면 </a:t>
            </a:r>
            <a:r>
              <a:rPr lang="ko-KR" altLang="en-US" sz="28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체크리스트는 엑셀 파일에 작성됨</a:t>
            </a:r>
            <a:endParaRPr lang="en-US" altLang="ko-KR" sz="2800" dirty="0">
              <a:solidFill>
                <a:srgbClr val="0635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안전 장비 착용 점검과 같이 전체 점검이 마무리가 되면 작성된 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엑셀 파일이 서버에 저장됨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저장된 점검표는 앱 안의 점검 기록 부분에서 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건설현장 관계자와 노동자 모두 열람 가능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8" name="그림 7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8378847-0171-4542-9070-0FF5B2BC99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12" b="14659"/>
          <a:stretch/>
        </p:blipFill>
        <p:spPr>
          <a:xfrm>
            <a:off x="762000" y="2087991"/>
            <a:ext cx="3656936" cy="37055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7EB285-C9AC-408E-87F2-DBE90A96EE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136" y="6210300"/>
            <a:ext cx="7064704" cy="3867235"/>
          </a:xfrm>
          <a:prstGeom prst="rect">
            <a:avLst/>
          </a:prstGeom>
        </p:spPr>
      </p:pic>
      <p:pic>
        <p:nvPicPr>
          <p:cNvPr id="27" name="Object 4">
            <a:extLst>
              <a:ext uri="{FF2B5EF4-FFF2-40B4-BE49-F238E27FC236}">
                <a16:creationId xmlns:a16="http://schemas.microsoft.com/office/drawing/2014/main" id="{4772609D-8D32-4F80-A062-5A0F7C8F72D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097" y="549507"/>
            <a:ext cx="4895486" cy="1005692"/>
          </a:xfrm>
          <a:prstGeom prst="rect">
            <a:avLst/>
          </a:prstGeom>
        </p:spPr>
      </p:pic>
      <p:pic>
        <p:nvPicPr>
          <p:cNvPr id="28" name="Object 5">
            <a:extLst>
              <a:ext uri="{FF2B5EF4-FFF2-40B4-BE49-F238E27FC236}">
                <a16:creationId xmlns:a16="http://schemas.microsoft.com/office/drawing/2014/main" id="{259DA005-EB0B-4715-A1DA-8EEA56551BD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811" y="1455525"/>
            <a:ext cx="2331515" cy="4571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1EDAB2-2208-40F6-95EF-459892076A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77" y="1986391"/>
            <a:ext cx="2818223" cy="383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1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2C9E37AC-866B-4EE2-B0E4-34DCF7B42C83}"/>
              </a:ext>
            </a:extLst>
          </p:cNvPr>
          <p:cNvSpPr/>
          <p:nvPr/>
        </p:nvSpPr>
        <p:spPr>
          <a:xfrm>
            <a:off x="0" y="5693298"/>
            <a:ext cx="18288000" cy="4569629"/>
          </a:xfrm>
          <a:prstGeom prst="rect">
            <a:avLst/>
          </a:prstGeom>
          <a:solidFill>
            <a:srgbClr val="8EB4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49DF0A64-0871-4014-AF4C-9AE5A512F4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554" y="-635108"/>
            <a:ext cx="2446163" cy="2446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812939-F6E2-4825-B74C-EAA733B1D184}"/>
              </a:ext>
            </a:extLst>
          </p:cNvPr>
          <p:cNvSpPr txBox="1"/>
          <p:nvPr/>
        </p:nvSpPr>
        <p:spPr>
          <a:xfrm>
            <a:off x="6096000" y="1638300"/>
            <a:ext cx="1152330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안전 장비 착용 여부 점검 기록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화재 시설 점검 기록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2800" dirty="0">
                <a:solidFill>
                  <a:srgbClr val="0635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현장 관계자와 노동자 모두에게 보여주는 공간 제공</a:t>
            </a:r>
            <a:endParaRPr lang="en-US" altLang="ko-KR" sz="2800" dirty="0">
              <a:solidFill>
                <a:srgbClr val="0635E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 안전장비 착용 점검과 시설물 점검이 마무리가 되면 자동으로 엑셀파일이   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날짜별로 공지됨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 관리자는 점검 기록에 대한 정보를 부분 수정 가능하지만</a:t>
            </a:r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노동자는 열람 후 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확인만 가능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8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D53B49-2E42-454E-962F-56439A538AB7}"/>
              </a:ext>
            </a:extLst>
          </p:cNvPr>
          <p:cNvSpPr txBox="1"/>
          <p:nvPr/>
        </p:nvSpPr>
        <p:spPr>
          <a:xfrm>
            <a:off x="668694" y="6113715"/>
            <a:ext cx="1028992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 회원 인식표를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제공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 직원이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본인인증 후 카메라로 안전 장비 착용 여부 검사 진행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 안전 장비 착용 검사가 통과되면 통과되었다고 표시 및 알림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  안전 장비 착용 미흡 시 어느 부분이 부족한지 알림 및 경고음 발생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D5E2C0-4C53-4BFE-A28A-06EA7BD0F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" t="7506" r="16324" b="15731"/>
          <a:stretch/>
        </p:blipFill>
        <p:spPr>
          <a:xfrm>
            <a:off x="10958619" y="5905500"/>
            <a:ext cx="7024581" cy="4116382"/>
          </a:xfrm>
          <a:prstGeom prst="rect">
            <a:avLst/>
          </a:prstGeom>
        </p:spPr>
      </p:pic>
      <p:pic>
        <p:nvPicPr>
          <p:cNvPr id="25" name="Object 4">
            <a:extLst>
              <a:ext uri="{FF2B5EF4-FFF2-40B4-BE49-F238E27FC236}">
                <a16:creationId xmlns:a16="http://schemas.microsoft.com/office/drawing/2014/main" id="{2AE96413-3324-496A-BA22-E4E3729CF53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674" y="562084"/>
            <a:ext cx="5565459" cy="854763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B944D17-0883-4B38-8AC3-952CB1401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86" y="1329007"/>
            <a:ext cx="3145643" cy="41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02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79803"/>
            <a:ext cx="18285714" cy="7625616"/>
            <a:chOff x="0" y="2679803"/>
            <a:chExt cx="18285714" cy="76256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79803"/>
              <a:ext cx="18285714" cy="762561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097" y="561147"/>
            <a:ext cx="3583607" cy="10056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439" y="1467163"/>
            <a:ext cx="3351205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916" y="2833143"/>
            <a:ext cx="5055678" cy="7314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906" y="4439575"/>
            <a:ext cx="8060233" cy="51960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6716" y="3733360"/>
            <a:ext cx="4676164" cy="50284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B7AC247-77A0-4A5B-9378-FD5F559E4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3856991"/>
            <a:ext cx="8384339" cy="51960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9C59865-008A-4F72-B000-452C41DFEED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554" y="-635108"/>
            <a:ext cx="2446163" cy="24461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97143"/>
            <a:ext cx="18285714" cy="5988942"/>
            <a:chOff x="0" y="4497143"/>
            <a:chExt cx="18285714" cy="59889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97143"/>
              <a:ext cx="18285714" cy="59889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097" y="544764"/>
            <a:ext cx="2555569" cy="100568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87" y="1450782"/>
            <a:ext cx="3119565" cy="45713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2791" y="7909839"/>
            <a:ext cx="3592217" cy="12786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76747" y="2411252"/>
            <a:ext cx="4281971" cy="5246262"/>
            <a:chOff x="776747" y="2411252"/>
            <a:chExt cx="4281971" cy="524626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76747" y="2411252"/>
              <a:ext cx="4281971" cy="5246262"/>
              <a:chOff x="776747" y="2411252"/>
              <a:chExt cx="4281971" cy="5246262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2221543" y="6892006"/>
                <a:ext cx="1390847" cy="140169"/>
                <a:chOff x="2221543" y="6892006"/>
                <a:chExt cx="1390847" cy="140169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2221543" y="6892006"/>
                  <a:ext cx="1390847" cy="140169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76747" y="2411252"/>
                <a:ext cx="4281971" cy="4158453"/>
                <a:chOff x="776747" y="2411252"/>
                <a:chExt cx="4281971" cy="4158453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76747" y="2411252"/>
                  <a:ext cx="4281971" cy="41584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6678" y="3938116"/>
              <a:ext cx="2178648" cy="12952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39337" y="2411252"/>
            <a:ext cx="4281971" cy="5246262"/>
            <a:chOff x="4939337" y="2411252"/>
            <a:chExt cx="4281971" cy="524626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939337" y="2411252"/>
              <a:ext cx="4281971" cy="5246262"/>
              <a:chOff x="4939337" y="2411252"/>
              <a:chExt cx="4281971" cy="524626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6370464" y="6892006"/>
                <a:ext cx="1390847" cy="140169"/>
                <a:chOff x="6370464" y="6892006"/>
                <a:chExt cx="1390847" cy="140169"/>
              </a:xfrm>
            </p:grpSpPr>
            <p:pic>
              <p:nvPicPr>
                <p:cNvPr id="28" name="Object 27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-16200000">
                  <a:off x="6370464" y="6892006"/>
                  <a:ext cx="1390847" cy="140169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4939337" y="2411252"/>
                <a:ext cx="4281971" cy="4158453"/>
                <a:chOff x="4939337" y="2411252"/>
                <a:chExt cx="4281971" cy="4158453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10800000">
                  <a:off x="4939337" y="2411252"/>
                  <a:ext cx="4281971" cy="41584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15592" y="3938116"/>
              <a:ext cx="2178649" cy="1295204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5305" y="7909839"/>
            <a:ext cx="3682406" cy="127869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539990" y="6892006"/>
            <a:ext cx="1390847" cy="140169"/>
            <a:chOff x="10539990" y="6892006"/>
            <a:chExt cx="1390847" cy="1401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0539990" y="6892006"/>
              <a:ext cx="1390847" cy="1401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092422" y="2411252"/>
            <a:ext cx="4281971" cy="4158453"/>
            <a:chOff x="9092422" y="2411252"/>
            <a:chExt cx="4281971" cy="415845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2422" y="2411252"/>
              <a:ext cx="4281971" cy="415845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69582" y="3908106"/>
            <a:ext cx="2450641" cy="129520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28468" y="7909839"/>
            <a:ext cx="3622255" cy="89267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715580" y="6892006"/>
            <a:ext cx="1390847" cy="140169"/>
            <a:chOff x="14715580" y="6892006"/>
            <a:chExt cx="1390847" cy="14016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715580" y="6892006"/>
              <a:ext cx="1390847" cy="14016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258800" y="2411252"/>
            <a:ext cx="4281971" cy="4158453"/>
            <a:chOff x="13255012" y="2411252"/>
            <a:chExt cx="4281971" cy="415845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13255012" y="2411252"/>
              <a:ext cx="4281971" cy="4158453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74573" y="3946049"/>
            <a:ext cx="3003280" cy="120885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19874" y="7694217"/>
            <a:ext cx="4752508" cy="2368347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E70E660-6AFD-41D1-B0BB-2DBDF16EC5D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554" y="-635108"/>
            <a:ext cx="2446163" cy="24461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27381" y="0"/>
            <a:ext cx="9670238" cy="10285714"/>
            <a:chOff x="-527381" y="0"/>
            <a:chExt cx="9670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27381" y="0"/>
              <a:ext cx="9670238" cy="1028571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DFC2420-B9B6-4C2A-9202-42997072C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716" y="4686300"/>
            <a:ext cx="7479784" cy="4210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097" y="554288"/>
            <a:ext cx="3553435" cy="100568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687" y="1504763"/>
            <a:ext cx="3256342" cy="457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22133" y="4294541"/>
            <a:ext cx="5705212" cy="81140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1905" y="4161559"/>
            <a:ext cx="971076" cy="981298"/>
            <a:chOff x="761905" y="4161559"/>
            <a:chExt cx="971076" cy="98129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4161559"/>
              <a:ext cx="971076" cy="98129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06477" y="5742372"/>
            <a:ext cx="4491761" cy="81140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1905" y="5625051"/>
            <a:ext cx="971076" cy="981298"/>
            <a:chOff x="761905" y="5625051"/>
            <a:chExt cx="971076" cy="9812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5625051"/>
              <a:ext cx="971076" cy="98129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7788" y="7370151"/>
            <a:ext cx="3592357" cy="4114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1905" y="7088543"/>
            <a:ext cx="971076" cy="981298"/>
            <a:chOff x="761905" y="7088543"/>
            <a:chExt cx="971076" cy="9812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7088543"/>
              <a:ext cx="971076" cy="98129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7925" y="8810268"/>
            <a:ext cx="5113000" cy="4124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1905" y="8552035"/>
            <a:ext cx="971076" cy="981298"/>
            <a:chOff x="761905" y="8552035"/>
            <a:chExt cx="971076" cy="98129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8552035"/>
              <a:ext cx="971076" cy="981298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22133" y="3011470"/>
            <a:ext cx="5705212" cy="41141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1905" y="2763370"/>
            <a:ext cx="971076" cy="981298"/>
            <a:chOff x="761905" y="2763370"/>
            <a:chExt cx="971076" cy="98129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905" y="2763370"/>
              <a:ext cx="971076" cy="98129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9372" y="3011974"/>
            <a:ext cx="640330" cy="513544"/>
            <a:chOff x="929372" y="3011974"/>
            <a:chExt cx="640330" cy="51354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9372" y="3011974"/>
              <a:ext cx="640330" cy="5135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46243" y="5810542"/>
            <a:ext cx="602400" cy="602400"/>
            <a:chOff x="946243" y="5810542"/>
            <a:chExt cx="602400" cy="6024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6243" y="5810542"/>
              <a:ext cx="602400" cy="6024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1427" y="4361265"/>
            <a:ext cx="596589" cy="596589"/>
            <a:chOff x="981427" y="4361265"/>
            <a:chExt cx="596589" cy="5965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81427" y="4361265"/>
              <a:ext cx="596589" cy="5965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72181" y="7299606"/>
            <a:ext cx="553604" cy="548324"/>
            <a:chOff x="972181" y="7299606"/>
            <a:chExt cx="553604" cy="54832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181" y="7299606"/>
              <a:ext cx="553604" cy="5483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84210" y="8713663"/>
            <a:ext cx="338729" cy="649379"/>
            <a:chOff x="1084210" y="8713663"/>
            <a:chExt cx="338729" cy="64937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84210" y="8713663"/>
              <a:ext cx="338729" cy="649379"/>
            </a:xfrm>
            <a:prstGeom prst="rect">
              <a:avLst/>
            </a:prstGeom>
          </p:spPr>
        </p:pic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8F14D562-50B6-4C2A-8E14-66A214263C2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9554" y="-635108"/>
            <a:ext cx="2446163" cy="24461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1D14D7-9576-4744-8594-FBA5E36A2B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324" y="1842336"/>
            <a:ext cx="5164071" cy="2955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2858A5D-7CF6-4E7E-B5F5-DFC4F87EEA2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0" y="4305300"/>
            <a:ext cx="3190875" cy="38671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C82DD0-01CC-422F-9A07-D8A342E5D77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209550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455</Words>
  <Application>Microsoft Office PowerPoint</Application>
  <PresentationFormat>사용자 지정</PresentationFormat>
  <Paragraphs>83</Paragraphs>
  <Slides>10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나눔스퀘어 Bold</vt:lpstr>
      <vt:lpstr>나눔스퀘어_ac ExtraBold</vt:lpstr>
      <vt:lpstr>맑은 고딕</vt:lpstr>
      <vt:lpstr>빙그레 따옴체</vt:lpstr>
      <vt:lpstr>휴먼모음T</vt:lpstr>
      <vt:lpstr>Arial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김성욱</cp:lastModifiedBy>
  <cp:revision>81</cp:revision>
  <dcterms:created xsi:type="dcterms:W3CDTF">2021-06-29T17:48:14Z</dcterms:created>
  <dcterms:modified xsi:type="dcterms:W3CDTF">2021-07-01T07:50:16Z</dcterms:modified>
</cp:coreProperties>
</file>